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69" r:id="rId17"/>
    <p:sldId id="270" r:id="rId18"/>
  </p:sldIdLst>
  <p:sldSz cx="9144000" cy="6858000" type="screen4x3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2730" y="-8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m 33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Imagem 69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1" name="Imagem 70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240" cy="114264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90000" tIns="46800" rIns="90000" bIns="468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br-linux.org/" TargetMode="External"/><Relationship Id="rId3" Type="http://schemas.openxmlformats.org/officeDocument/2006/relationships/hyperlink" Target="http://linuxfoundation.org/" TargetMode="External"/><Relationship Id="rId7" Type="http://schemas.openxmlformats.org/officeDocument/2006/relationships/hyperlink" Target="https://www.toradex.com/pt_b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raspberrypi.org/documentation/configuration/config-txt/" TargetMode="External"/><Relationship Id="rId5" Type="http://schemas.openxmlformats.org/officeDocument/2006/relationships/hyperlink" Target="https://www.raspberrypi.org/" TargetMode="External"/><Relationship Id="rId10" Type="http://schemas.openxmlformats.org/officeDocument/2006/relationships/hyperlink" Target="http://sergioprado.org/" TargetMode="External"/><Relationship Id="rId4" Type="http://schemas.openxmlformats.org/officeDocument/2006/relationships/hyperlink" Target="http://free-electrons.com/" TargetMode="External"/><Relationship Id="rId9" Type="http://schemas.openxmlformats.org/officeDocument/2006/relationships/hyperlink" Target="http://embarcados.com.b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ree-electrons.com/train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-labworks.com/treinamentos/linux-embarcad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744000" y="3985128"/>
            <a:ext cx="5255640" cy="15870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/>
            <a:r>
              <a:rPr lang="pt-BR" sz="36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</a:t>
            </a:r>
          </a:p>
          <a:p>
            <a:pPr algn="ctr"/>
            <a:r>
              <a:rPr lang="pt-BR" sz="3600" b="1" spc="-1" dirty="0" smtClean="0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KITS</a:t>
            </a:r>
            <a:r>
              <a:rPr lang="pt-BR" sz="3600" b="1" strike="noStrike" spc="-1" dirty="0" smtClean="0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DESENVOLVIMENTO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2160000" y="2254680"/>
            <a:ext cx="4823640" cy="87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AULA </a:t>
            </a:r>
            <a:r>
              <a:rPr lang="pt-BR" sz="3600" b="1" spc="-1" dirty="0" smtClean="0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Imagem 73"/>
          <p:cNvPicPr/>
          <p:nvPr/>
        </p:nvPicPr>
        <p:blipFill>
          <a:blip r:embed="rId3" cstate="print"/>
          <a:stretch/>
        </p:blipFill>
        <p:spPr>
          <a:xfrm>
            <a:off x="785786" y="4429132"/>
            <a:ext cx="2571768" cy="714380"/>
          </a:xfrm>
          <a:prstGeom prst="rect">
            <a:avLst/>
          </a:prstGeom>
          <a:ln>
            <a:noFill/>
          </a:ln>
        </p:spPr>
      </p:pic>
      <p:sp>
        <p:nvSpPr>
          <p:cNvPr id="75" name="CustomShape 3"/>
          <p:cNvSpPr/>
          <p:nvPr/>
        </p:nvSpPr>
        <p:spPr>
          <a:xfrm>
            <a:off x="144000" y="167040"/>
            <a:ext cx="8855640" cy="20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spcAft>
                <a:spcPts val="1200"/>
              </a:spcAft>
            </a:pPr>
            <a:r>
              <a:rPr lang="pt-BR" sz="4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SISTEMAS EMBARCADOS</a:t>
            </a:r>
            <a:endParaRPr lang="pt-BR" sz="40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00"/>
              </a:spcAft>
            </a:pPr>
            <a:r>
              <a:rPr lang="pt-BR" sz="3200" b="1" strike="noStrike" spc="-1" dirty="0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SISTEMAS OPERACIONAIS EMBARCADOS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TextShape 4"/>
          <p:cNvSpPr txBox="1"/>
          <p:nvPr/>
        </p:nvSpPr>
        <p:spPr>
          <a:xfrm>
            <a:off x="5000628" y="5845680"/>
            <a:ext cx="3143272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1800" b="1" strike="noStrike" spc="-1" dirty="0" err="1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Msc</a:t>
            </a:r>
            <a:r>
              <a:rPr lang="pt-BR" sz="1800" b="1" strike="noStrike" spc="-1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Celso B. Varella Neto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TORADEX Colibri VF61 - Iris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1714480" y="5072074"/>
            <a:ext cx="2786082" cy="2857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1400" b="1" strike="noStrike" spc="-1" dirty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r>
              <a:rPr lang="pt-BR" sz="1400" b="1" strike="noStrike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</a:t>
            </a:r>
            <a:r>
              <a:rPr lang="pt-BR" sz="1400" b="1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developer.toradex.com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Imagem 7" descr="104028-iris-id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2" y="1571612"/>
            <a:ext cx="4867908" cy="3000395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 rot="14683637">
            <a:off x="3066943" y="3601058"/>
            <a:ext cx="791893" cy="6491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716164" y="381470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FF0000"/>
                </a:solidFill>
              </a:rPr>
              <a:t>X13</a:t>
            </a:r>
            <a:endParaRPr lang="pt-BR" sz="2000" b="1" dirty="0">
              <a:solidFill>
                <a:srgbClr val="FF0000"/>
              </a:solidFill>
            </a:endParaRPr>
          </a:p>
        </p:txBody>
      </p:sp>
      <p:pic>
        <p:nvPicPr>
          <p:cNvPr id="12" name="Imagem 11" descr="connector u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175" y="3643314"/>
            <a:ext cx="4510981" cy="2714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Raspberry</a:t>
            </a: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pt-BR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</a:t>
            </a: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Zero W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Imagem 12" descr="rpi_zero_io_pinout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14" y="1406006"/>
            <a:ext cx="6795652" cy="4880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Raspberry</a:t>
            </a: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pt-BR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</a:t>
            </a: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 B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Imagem 3" descr="rp2_pin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28" y="1500174"/>
            <a:ext cx="7545999" cy="4500594"/>
          </a:xfrm>
          <a:prstGeom prst="rect">
            <a:avLst/>
          </a:prstGeom>
        </p:spPr>
      </p:pic>
      <p:sp>
        <p:nvSpPr>
          <p:cNvPr id="5" name="CustomShape 2"/>
          <p:cNvSpPr/>
          <p:nvPr/>
        </p:nvSpPr>
        <p:spPr>
          <a:xfrm>
            <a:off x="1928794" y="6072206"/>
            <a:ext cx="3714776" cy="3571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1400" b="1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</a:rPr>
              <a:t>https://raspberrypi.stackexchange.com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Raspberry</a:t>
            </a: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14282" y="1456200"/>
            <a:ext cx="8785358" cy="3330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ctr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GRAVANDO IMAGEM NO CARTÃO SD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2000" b="1" spc="-1" dirty="0" smtClean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LINUX </a:t>
            </a:r>
            <a:r>
              <a:rPr lang="pt-BR" sz="2000" b="1" spc="-1" dirty="0" err="1" smtClean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Termial</a:t>
            </a:r>
            <a:r>
              <a:rPr lang="pt-BR" sz="2000" b="1" spc="-1" dirty="0" smtClean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2000" b="1" spc="-1" dirty="0" err="1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</a:rPr>
              <a:t>user@senai</a:t>
            </a:r>
            <a:r>
              <a:rPr lang="pt-BR" sz="2000" b="1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</a:rPr>
              <a:t>:~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sudo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dd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bs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=4M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if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=“caminho imagem”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=“caminho cartão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sd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”  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Ex: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sudo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dd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bs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=4M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if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=2017-09-07-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raspbian-stretch-lite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.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img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=/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dev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/mmcblk0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b="1" spc="-1" dirty="0" smtClean="0"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b="1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</a:rPr>
              <a:t>WINDOWS “Win32DiskImager”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Primeiramente instale o programa “Win32DiskImager”, após execute-o como administrador.</a:t>
            </a:r>
            <a:endParaRPr lang="pt-BR" b="1" spc="-1" dirty="0" smtClean="0"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endParaRPr lang="pt-BR" b="1" spc="-1" dirty="0" smtClean="0"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Imagem 4" descr="win32diskimag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86" y="4214818"/>
            <a:ext cx="3917184" cy="221457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643570" y="4286256"/>
            <a:ext cx="335758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b="1" dirty="0" smtClean="0"/>
              <a:t>1:</a:t>
            </a:r>
            <a:r>
              <a:rPr lang="pt-BR" dirty="0" smtClean="0"/>
              <a:t> Selecione o seu cartão SD ;</a:t>
            </a:r>
          </a:p>
          <a:p>
            <a:pPr algn="just">
              <a:spcAft>
                <a:spcPts val="600"/>
              </a:spcAft>
            </a:pPr>
            <a:r>
              <a:rPr lang="pt-BR" b="1" dirty="0" smtClean="0"/>
              <a:t>2:</a:t>
            </a:r>
            <a:r>
              <a:rPr lang="pt-BR" dirty="0" smtClean="0"/>
              <a:t> Selecione a imagem do Sistema;</a:t>
            </a:r>
          </a:p>
          <a:p>
            <a:pPr algn="just">
              <a:spcAft>
                <a:spcPts val="600"/>
              </a:spcAft>
            </a:pPr>
            <a:r>
              <a:rPr lang="pt-BR" b="1" dirty="0" smtClean="0"/>
              <a:t>3:</a:t>
            </a:r>
            <a:r>
              <a:rPr lang="pt-BR" dirty="0" smtClean="0"/>
              <a:t> Pressione o botão </a:t>
            </a:r>
            <a:r>
              <a:rPr lang="pt-BR" i="1" dirty="0" err="1" smtClean="0"/>
              <a:t>Write</a:t>
            </a:r>
            <a:r>
              <a:rPr lang="pt-BR" dirty="0" smtClean="0"/>
              <a:t> e aguarde o final da gravação da imagem no cartão SD.</a:t>
            </a:r>
            <a:endParaRPr lang="pt-BR" dirty="0"/>
          </a:p>
        </p:txBody>
      </p:sp>
      <p:sp>
        <p:nvSpPr>
          <p:cNvPr id="8" name="CustomShape 2"/>
          <p:cNvSpPr/>
          <p:nvPr/>
        </p:nvSpPr>
        <p:spPr>
          <a:xfrm>
            <a:off x="1785918" y="6357958"/>
            <a:ext cx="3714776" cy="3571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1000" b="1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</a:rPr>
              <a:t>https://yunohost.org/images/win32diskimager.png</a:t>
            </a:r>
            <a:endParaRPr lang="pt-BR" sz="1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Raspberry</a:t>
            </a: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</a:t>
            </a: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3 &amp; Zero W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14282" y="1456200"/>
            <a:ext cx="8785358" cy="32586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ctr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SERIAL CONSOLE</a:t>
            </a:r>
          </a:p>
          <a:p>
            <a:pPr indent="-342360" algn="just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</a:pP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Nas RASPBERRY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PIs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 3 &amp; ZERO W, existem duas </a:t>
            </a:r>
            <a:r>
              <a:rPr lang="pt-BR" b="1" i="1" spc="-1" dirty="0" err="1" smtClean="0">
                <a:uFill>
                  <a:solidFill>
                    <a:srgbClr val="FFFFFF"/>
                  </a:solidFill>
                </a:uFill>
              </a:rPr>
              <a:t>UARTs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, entretanto para suportar integralment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e as funções do Bluetooth, a </a:t>
            </a:r>
            <a:r>
              <a:rPr lang="pt-BR" b="1" i="1" spc="-1" dirty="0" smtClean="0">
                <a:uFill>
                  <a:solidFill>
                    <a:srgbClr val="FFFFFF"/>
                  </a:solidFill>
                </a:uFill>
              </a:rPr>
              <a:t>UART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 foi movida dos pinos para o chip do Bluetooth e somente uma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mini-</a:t>
            </a:r>
            <a:r>
              <a:rPr lang="pt-BR" b="1" i="1" spc="-1" dirty="0" err="1" smtClean="0">
                <a:uFill>
                  <a:solidFill>
                    <a:srgbClr val="FFFFFF"/>
                  </a:solidFill>
                </a:uFill>
              </a:rPr>
              <a:t>UART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 está disponível nos pinos (8-TX, 10-RX), porém com diversas limitações, pois a intenção é utilizá-la somente como “console”.</a:t>
            </a:r>
          </a:p>
          <a:p>
            <a:pPr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OBS: Para acessar o console via porta serial a melhor opção é desabilitar o módulo </a:t>
            </a:r>
            <a:r>
              <a:rPr lang="pt-BR" b="1" i="1" spc="-1" dirty="0" err="1" smtClean="0">
                <a:uFill>
                  <a:solidFill>
                    <a:srgbClr val="FFFFFF"/>
                  </a:solidFill>
                </a:uFill>
              </a:rPr>
              <a:t>bluetooth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, para isto, basta editar o arquivo “</a:t>
            </a:r>
            <a:r>
              <a:rPr lang="pt-BR" b="1" spc="-1" dirty="0" smtClean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config.txt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”, o qual encontra-se na partição “</a:t>
            </a:r>
            <a:r>
              <a:rPr lang="pt-BR" b="1" i="1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</a:rPr>
              <a:t>boot</a:t>
            </a: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” do cartão SD e inserir no final do arquivo a configuração de “overlay” para o </a:t>
            </a:r>
            <a:r>
              <a:rPr lang="pt-BR" b="1" i="1" spc="-1" dirty="0" err="1" smtClean="0">
                <a:uFill>
                  <a:solidFill>
                    <a:srgbClr val="FFFFFF"/>
                  </a:solidFill>
                </a:uFill>
              </a:rPr>
              <a:t>Device</a:t>
            </a:r>
            <a:r>
              <a:rPr lang="pt-BR" b="1" i="1" spc="-1" dirty="0" smtClean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b="1" i="1" spc="-1" dirty="0" err="1" smtClean="0">
                <a:uFill>
                  <a:solidFill>
                    <a:srgbClr val="FFFFFF"/>
                  </a:solidFill>
                </a:uFill>
              </a:rPr>
              <a:t>Tree</a:t>
            </a:r>
            <a:r>
              <a:rPr lang="pt-BR" b="1" i="1" spc="-1" dirty="0" smtClean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pt-B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dtoverlay</a:t>
            </a:r>
            <a:r>
              <a:rPr lang="pt-BR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=pi3-</a:t>
            </a:r>
            <a:r>
              <a:rPr lang="pt-BR" b="1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disable-bt</a:t>
            </a:r>
            <a:endParaRPr lang="pt-BR" b="1" spc="-1" dirty="0" smtClean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500166" y="4643446"/>
            <a:ext cx="7415640" cy="13893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OBS:</a:t>
            </a:r>
            <a:r>
              <a:rPr lang="pt-BR" sz="2000" b="1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Existe uma segunda opção, a qual não é muito recomendada, que é mudar o </a:t>
            </a:r>
            <a:r>
              <a:rPr lang="pt-BR" sz="2000" b="1" i="1" spc="-1" dirty="0" err="1" smtClean="0">
                <a:uFill>
                  <a:solidFill>
                    <a:srgbClr val="FFFFFF"/>
                  </a:solidFill>
                </a:uFill>
              </a:rPr>
              <a:t>bluetooth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 para a porta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</a:rPr>
              <a:t>mini-UART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, para isto basta usar o seguinte overlay:</a:t>
            </a:r>
          </a:p>
          <a:p>
            <a:pPr marL="342720" indent="-342360" algn="ctr">
              <a:buClr>
                <a:srgbClr val="000000"/>
              </a:buClr>
            </a:pPr>
            <a:r>
              <a:rPr lang="pt-BR" sz="2000" b="1" spc="-1" dirty="0" err="1" smtClean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d</a:t>
            </a:r>
            <a:r>
              <a:rPr lang="pt-BR" sz="2000" b="1" spc="-1" dirty="0" err="1" smtClean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toverlay</a:t>
            </a:r>
            <a:r>
              <a:rPr lang="pt-BR" sz="2000" b="1" spc="-1" dirty="0" smtClean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=pi3-</a:t>
            </a:r>
            <a:r>
              <a:rPr lang="pt-BR" sz="2000" b="1" spc="-1" dirty="0" err="1" smtClean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</a:rPr>
              <a:t>miniuart-bt</a:t>
            </a:r>
            <a:endParaRPr lang="pt-BR" sz="2000" spc="-1" dirty="0" smtClean="0">
              <a:solidFill>
                <a:schemeClr val="accent6">
                  <a:lumMod val="75000"/>
                </a:schemeClr>
              </a:solidFill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714480" y="5929330"/>
            <a:ext cx="4723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Mais Informações:</a:t>
            </a:r>
          </a:p>
          <a:p>
            <a:r>
              <a:rPr lang="pt-BR" sz="1200" dirty="0" smtClean="0"/>
              <a:t>/boot/overlays/README</a:t>
            </a:r>
          </a:p>
          <a:p>
            <a:r>
              <a:rPr lang="pt-BR" sz="1200" dirty="0" smtClean="0"/>
              <a:t>https://www.raspberrypi.org/documentation/configuration/config-txt/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Recursos online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214282" y="1384762"/>
            <a:ext cx="8785358" cy="34729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pt-BR" sz="2000" dirty="0" smtClean="0"/>
              <a:t> Linux </a:t>
            </a:r>
            <a:r>
              <a:rPr lang="pt-BR" sz="2000" dirty="0" err="1" smtClean="0"/>
              <a:t>Foundation</a:t>
            </a:r>
            <a:r>
              <a:rPr lang="pt-BR" sz="2000" dirty="0" smtClean="0"/>
              <a:t> (notícias, blog e vídeos): </a:t>
            </a:r>
            <a:r>
              <a:rPr lang="pt-BR" sz="2000" dirty="0" smtClean="0">
                <a:hlinkClick r:id="rId3"/>
              </a:rPr>
              <a:t>http://linuxfoundation.org</a:t>
            </a:r>
            <a:endParaRPr lang="pt-BR" sz="2000" dirty="0" smtClean="0"/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pt-BR" sz="2000" dirty="0" smtClean="0"/>
              <a:t> Free </a:t>
            </a:r>
            <a:r>
              <a:rPr lang="pt-BR" sz="2000" dirty="0" err="1" smtClean="0"/>
              <a:t>electrons</a:t>
            </a:r>
            <a:r>
              <a:rPr lang="pt-BR" sz="2000" dirty="0" smtClean="0"/>
              <a:t> (documentos e vídeos): </a:t>
            </a:r>
            <a:r>
              <a:rPr lang="pt-BR" sz="2000" dirty="0" smtClean="0">
                <a:hlinkClick r:id="rId4"/>
              </a:rPr>
              <a:t>http://free-electrons.com</a:t>
            </a:r>
            <a:endParaRPr lang="pt-BR" sz="2000" dirty="0" smtClean="0"/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pt-BR" sz="2000" dirty="0" smtClean="0"/>
              <a:t> </a:t>
            </a:r>
            <a:r>
              <a:rPr lang="pt-BR" sz="2000" dirty="0" err="1" smtClean="0"/>
              <a:t>Raspberry</a:t>
            </a:r>
            <a:r>
              <a:rPr lang="pt-BR" sz="2000" dirty="0" smtClean="0"/>
              <a:t> </a:t>
            </a:r>
            <a:r>
              <a:rPr lang="pt-BR" sz="2000" dirty="0" err="1" smtClean="0"/>
              <a:t>Pi</a:t>
            </a:r>
            <a:r>
              <a:rPr lang="pt-BR" sz="2000" dirty="0" smtClean="0"/>
              <a:t>  </a:t>
            </a:r>
            <a:r>
              <a:rPr lang="pt-BR" sz="2000" dirty="0" err="1" smtClean="0"/>
              <a:t>Foundation</a:t>
            </a:r>
            <a:r>
              <a:rPr lang="pt-BR" sz="2000" dirty="0" smtClean="0"/>
              <a:t>: </a:t>
            </a:r>
            <a:r>
              <a:rPr lang="pt-BR" sz="2000" dirty="0" smtClean="0">
                <a:hlinkClick r:id="rId5"/>
              </a:rPr>
              <a:t>https://www.raspberrypi.org</a:t>
            </a:r>
            <a:r>
              <a:rPr lang="pt-BR" sz="2000" dirty="0" smtClean="0">
                <a:hlinkClick r:id="rId5"/>
              </a:rPr>
              <a:t>/</a:t>
            </a:r>
            <a:endParaRPr lang="pt-BR" sz="2000" dirty="0" smtClean="0"/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pt-BR" sz="2000" dirty="0" err="1" smtClean="0"/>
              <a:t>Raspberry</a:t>
            </a:r>
            <a:r>
              <a:rPr lang="pt-BR" sz="2000" dirty="0" smtClean="0"/>
              <a:t> </a:t>
            </a:r>
            <a:r>
              <a:rPr lang="pt-BR" sz="2000" dirty="0" err="1" smtClean="0"/>
              <a:t>Pi</a:t>
            </a:r>
            <a:r>
              <a:rPr lang="pt-BR" sz="2000" dirty="0" smtClean="0"/>
              <a:t> c</a:t>
            </a:r>
            <a:r>
              <a:rPr lang="pt-BR" sz="2000" dirty="0" smtClean="0"/>
              <a:t>onfig.txt: 	</a:t>
            </a:r>
            <a:r>
              <a:rPr lang="pt-BR" sz="2000" dirty="0" smtClean="0">
                <a:hlinkClick r:id="rId6"/>
              </a:rPr>
              <a:t>https</a:t>
            </a:r>
            <a:r>
              <a:rPr lang="pt-BR" sz="2000" dirty="0" smtClean="0">
                <a:hlinkClick r:id="rId6"/>
              </a:rPr>
              <a:t>://www.raspberrypi.org/documentation/configuration/config-txt</a:t>
            </a:r>
            <a:r>
              <a:rPr lang="pt-BR" sz="2000" dirty="0" smtClean="0">
                <a:hlinkClick r:id="rId6"/>
              </a:rPr>
              <a:t>/</a:t>
            </a:r>
            <a:endParaRPr lang="pt-BR" sz="2000" dirty="0" smtClean="0"/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pt-BR" sz="2000" dirty="0" smtClean="0"/>
              <a:t> </a:t>
            </a:r>
            <a:r>
              <a:rPr lang="pt-BR" sz="2000" dirty="0" err="1" smtClean="0"/>
              <a:t>Toradex</a:t>
            </a:r>
            <a:r>
              <a:rPr lang="pt-BR" sz="2000" dirty="0" smtClean="0"/>
              <a:t>: </a:t>
            </a:r>
            <a:r>
              <a:rPr lang="pt-BR" sz="2000" dirty="0" smtClean="0">
                <a:hlinkClick r:id="rId7"/>
              </a:rPr>
              <a:t>https://www.toradex.com/pt_br/</a:t>
            </a:r>
            <a:endParaRPr lang="pt-BR" sz="2000" dirty="0" smtClean="0"/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pt-BR" sz="2000" dirty="0" smtClean="0"/>
              <a:t> </a:t>
            </a:r>
            <a:r>
              <a:rPr lang="pt-BR" sz="2000" dirty="0" err="1" smtClean="0"/>
              <a:t>Developer</a:t>
            </a:r>
            <a:r>
              <a:rPr lang="pt-BR" sz="2000" dirty="0" smtClean="0"/>
              <a:t> </a:t>
            </a:r>
            <a:r>
              <a:rPr lang="pt-BR" sz="2000" dirty="0" err="1" smtClean="0"/>
              <a:t>Toradex</a:t>
            </a:r>
            <a:r>
              <a:rPr lang="pt-BR" sz="2000" dirty="0" smtClean="0"/>
              <a:t>: </a:t>
            </a:r>
            <a:r>
              <a:rPr lang="pt-BR" sz="2000" dirty="0" smtClean="0">
                <a:hlinkClick r:id="rId7"/>
              </a:rPr>
              <a:t>https://www.toradex.com/pt_br/</a:t>
            </a:r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smtClean="0">
                <a:hlinkClick r:id="rId8"/>
              </a:rPr>
              <a:t>    </a:t>
            </a:r>
            <a:endParaRPr lang="pt-BR" sz="2000" dirty="0" smtClean="0"/>
          </a:p>
          <a:p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14480" y="5143512"/>
            <a:ext cx="64294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pt-BR" dirty="0" smtClean="0"/>
              <a:t> </a:t>
            </a:r>
            <a:r>
              <a:rPr lang="pt-BR" sz="2000" dirty="0" smtClean="0"/>
              <a:t>Portal Embarcados: </a:t>
            </a:r>
            <a:r>
              <a:rPr lang="pt-BR" sz="2000" dirty="0" smtClean="0">
                <a:hlinkClick r:id="rId9"/>
              </a:rPr>
              <a:t>http://embarcados.com.br</a:t>
            </a:r>
            <a:endParaRPr lang="pt-BR" sz="2000" dirty="0" smtClean="0"/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pt-BR" sz="2000" dirty="0" smtClean="0"/>
              <a:t> Blog do Sergio Prado: </a:t>
            </a:r>
            <a:r>
              <a:rPr lang="pt-BR" sz="2000" dirty="0" smtClean="0">
                <a:hlinkClick r:id="rId10"/>
              </a:rPr>
              <a:t>http://sergioprado.org</a:t>
            </a:r>
            <a:endParaRPr lang="pt-BR" sz="2000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Obrigado!!!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Imagem 4" descr="linux-Bras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18" y="2500306"/>
            <a:ext cx="3250794" cy="3250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Sobre este documento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0" y="1456200"/>
            <a:ext cx="8999640" cy="19013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documento é baseado nos materiais de treinamento:</a:t>
            </a:r>
          </a:p>
          <a:p>
            <a:pPr marL="799920" lvl="1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Free </a:t>
            </a:r>
            <a:r>
              <a:rPr lang="pt-BR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Electrons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</a:p>
          <a:p>
            <a:pPr marL="1257120" lvl="2" indent="-342360" algn="just">
              <a:spcAft>
                <a:spcPts val="1200"/>
              </a:spcAft>
              <a:buClr>
                <a:srgbClr val="000000"/>
              </a:buClr>
            </a:pP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http://free-electrons.com/training/</a:t>
            </a:r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99920" lvl="1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Embedded </a:t>
            </a:r>
            <a:r>
              <a:rPr lang="pt-BR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Labworks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</a:p>
          <a:p>
            <a:pPr marL="1257120" lvl="2" indent="-342360" algn="just">
              <a:buClr>
                <a:srgbClr val="000000"/>
              </a:buClr>
            </a:pP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4"/>
              </a:rPr>
              <a:t>https://e-labworks.com/treinamentos/linux-embarcado/</a:t>
            </a:r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pt-BR" sz="2000" dirty="0" smtClean="0"/>
          </a:p>
          <a:p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buClr>
                <a:srgbClr val="000000"/>
              </a:buClr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3714752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 </a:t>
            </a:r>
            <a:r>
              <a:rPr lang="pt-BR" sz="1900" dirty="0" smtClean="0"/>
              <a:t>Este documento é disponibilizado sob a Licença </a:t>
            </a:r>
            <a:r>
              <a:rPr lang="pt-BR" sz="1900" dirty="0" err="1" smtClean="0"/>
              <a:t>Creative</a:t>
            </a:r>
            <a:r>
              <a:rPr lang="pt-BR" sz="1900" dirty="0" smtClean="0"/>
              <a:t> </a:t>
            </a:r>
            <a:r>
              <a:rPr lang="pt-BR" sz="1900" dirty="0" err="1" smtClean="0"/>
              <a:t>Commons</a:t>
            </a:r>
            <a:r>
              <a:rPr lang="pt-BR" sz="1900" dirty="0" smtClean="0"/>
              <a:t> BY SA 3.0</a:t>
            </a:r>
            <a:r>
              <a:rPr lang="pt-BR" sz="2000" dirty="0" smtClean="0"/>
              <a:t>.</a:t>
            </a:r>
            <a:r>
              <a:rPr lang="pt-BR" dirty="0" smtClean="0"/>
              <a:t> </a:t>
            </a:r>
          </a:p>
          <a:p>
            <a:r>
              <a:rPr lang="pt-BR" dirty="0" smtClean="0"/>
              <a:t>   </a:t>
            </a:r>
            <a:r>
              <a:rPr lang="pt-BR" b="1" dirty="0" smtClean="0">
                <a:solidFill>
                  <a:srgbClr val="0070C0"/>
                </a:solidFill>
              </a:rPr>
              <a:t>http://creativecommons.org/licenses/by-sa/3.0/</a:t>
            </a:r>
            <a:r>
              <a:rPr lang="pt-BR" b="1" dirty="0" err="1" smtClean="0">
                <a:solidFill>
                  <a:srgbClr val="0070C0"/>
                </a:solidFill>
              </a:rPr>
              <a:t>legalcode</a:t>
            </a:r>
            <a:endParaRPr lang="pt-BR" b="1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14282" y="1456200"/>
            <a:ext cx="8785358" cy="3330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Plataformas de Avaliação</a:t>
            </a:r>
            <a:r>
              <a:rPr lang="pt-B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pt-BR" sz="1800" b="0" i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SoC</a:t>
            </a:r>
            <a:r>
              <a:rPr lang="pt-B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um Fabricante. Custo elevado, mas apresenta diversos periféricos. Normalmente não é utilizado em um produto comercial;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Sistemas em Módulo</a:t>
            </a: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Pequena placa com somente CPU, RAM, flash e outros poucos componentes. Pode ser utilizada para construir um produto comercial final;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</a:rPr>
              <a:t>Plataformas de Desenvolvimento da Comunidade</a:t>
            </a: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Tornar um </a:t>
            </a:r>
            <a:r>
              <a:rPr lang="pt-B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SoC</a:t>
            </a: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popular e amplamente disponível. Estas plataformas são fáceis de usar, são de baixo custo,  possuem menos periféricos que as plataformas de avaliação. Podem ser utilizadas em produtos comerciais; 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1500166" y="5040000"/>
            <a:ext cx="7415640" cy="1317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</a:rPr>
              <a:t>Plataforma Customizada</a:t>
            </a:r>
            <a:r>
              <a:rPr lang="pt-BR" sz="2000" spc="-1" dirty="0" smtClean="0">
                <a:uFill>
                  <a:solidFill>
                    <a:srgbClr val="FFFFFF"/>
                  </a:solidFill>
                </a:uFill>
              </a:rPr>
              <a:t>: Os esquemáticos de placas de avaliação ou plataformas de desenvolvimento estão cada vez mais disponíveis de forma “livre”, possibilitando assim a criação de placas customizadas </a:t>
            </a:r>
          </a:p>
          <a:p>
            <a:pPr marL="342720" indent="-3423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14282" y="1456200"/>
            <a:ext cx="6072230" cy="33301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System-on-Module</a:t>
            </a: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(SOM) </a:t>
            </a:r>
            <a:r>
              <a:rPr lang="pt-BR" sz="2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Toradex</a:t>
            </a:r>
            <a:endParaRPr lang="pt-BR" sz="2000" b="1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SoC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– NXP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Vybrid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VF61 –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Cortex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A5 + M4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Clock</a:t>
            </a:r>
            <a:endParaRPr lang="pt-BR" sz="2000" b="1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99920" lvl="1" indent="-342360" algn="just"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Cortex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A5 – 500 MHz</a:t>
            </a:r>
          </a:p>
          <a:p>
            <a:pPr marL="799920" lvl="1" indent="-342360" algn="just"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Cortex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M4 – 167 MHz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256 MB de RAM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512 MB de NAND flash</a:t>
            </a:r>
            <a:endParaRPr lang="pt-BR" sz="1800" b="0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4985" y="2884356"/>
            <a:ext cx="4154865" cy="225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6" name="CustomShape 3"/>
          <p:cNvSpPr/>
          <p:nvPr/>
        </p:nvSpPr>
        <p:spPr>
          <a:xfrm>
            <a:off x="1500166" y="5040000"/>
            <a:ext cx="3929090" cy="6750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Conector Padrão SODIMM</a:t>
            </a:r>
          </a:p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endParaRPr lang="pt-BR" sz="2000" spc="-1" dirty="0" smtClean="0"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14282" y="1456200"/>
            <a:ext cx="6072230" cy="35444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Placa Base</a:t>
            </a: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Iris </a:t>
            </a:r>
            <a:r>
              <a:rPr lang="pt-BR" sz="2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Toradex</a:t>
            </a:r>
            <a:endParaRPr lang="pt-BR" sz="2000" b="1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RJ45 Ethernet</a:t>
            </a: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2 x USB</a:t>
            </a:r>
          </a:p>
          <a:p>
            <a:pPr marL="799920" lvl="1" indent="-342360" algn="just"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	HOST –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Type-A</a:t>
            </a:r>
            <a:endParaRPr lang="pt-BR" sz="2000" b="1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99920" lvl="1" indent="-342360" algn="just"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	OTG – Micro AB</a:t>
            </a: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Slot</a:t>
            </a: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Cartão Micro SD</a:t>
            </a: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UART – TTL e RS-232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Pinos Expansão: </a:t>
            </a:r>
          </a:p>
          <a:p>
            <a:pPr marL="799920" lvl="1" indent="-342360" algn="just"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lang="pt-BR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GPIO, I2C, SPI, </a:t>
            </a:r>
            <a:r>
              <a:rPr lang="pt-BR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ADCs</a:t>
            </a:r>
            <a:r>
              <a:rPr lang="pt-BR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, PWM</a:t>
            </a:r>
          </a:p>
          <a:p>
            <a:pPr marL="799920" lvl="1" indent="-342360" algn="just">
              <a:spcAft>
                <a:spcPts val="600"/>
              </a:spcAft>
              <a:buClr>
                <a:srgbClr val="000000"/>
              </a:buClr>
            </a:pPr>
            <a:endParaRPr lang="pt-BR" b="0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714480" y="5143512"/>
            <a:ext cx="7143800" cy="1214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Conector DVI-I – Digital (TDMS) / Analógico (VGA)</a:t>
            </a:r>
          </a:p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Saída de áudio </a:t>
            </a:r>
            <a:r>
              <a:rPr lang="pt-BR" b="1" spc="-1" dirty="0" err="1" smtClean="0">
                <a:uFill>
                  <a:solidFill>
                    <a:srgbClr val="FFFFFF"/>
                  </a:solidFill>
                </a:uFill>
              </a:rPr>
              <a:t>stéreo</a:t>
            </a:r>
            <a:endParaRPr lang="pt-BR" b="1" spc="-1" dirty="0" smtClean="0"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Bateria de backup p/ RTC</a:t>
            </a:r>
          </a:p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b="1" spc="-1" dirty="0" smtClean="0">
                <a:uFill>
                  <a:solidFill>
                    <a:srgbClr val="FFFFFF"/>
                  </a:solidFill>
                </a:uFill>
              </a:rPr>
              <a:t>Conector Padrão SODIMM</a:t>
            </a:r>
          </a:p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endParaRPr lang="pt-BR" sz="2000" spc="-1" dirty="0" smtClean="0"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1571612"/>
            <a:ext cx="4857784" cy="2934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14282" y="1456200"/>
            <a:ext cx="7286676" cy="36158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Raspberry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Pi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Zero W</a:t>
            </a:r>
            <a:endParaRPr lang="pt-BR" sz="2000" b="1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SoC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Broadcom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BCM2835 ARM11 – 1GHz 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Single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Core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512</a:t>
            </a: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MB de RAM DDR2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Wireless 2,4GHz  802.11n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Bluetooth </a:t>
            </a:r>
            <a:r>
              <a:rPr lang="pt-BR" sz="2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Classic</a:t>
            </a: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4.1 BLE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Slot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cartão Micro SD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USB OTG / Alimentação 5V (Micro AB) 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endParaRPr lang="pt-BR" sz="2000" b="1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43042" y="5143512"/>
            <a:ext cx="7429552" cy="10001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Áudio e Vídeo (conector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</a:rPr>
              <a:t>mini-HDMI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40 x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</a:rPr>
              <a:t>GPIOs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endParaRPr lang="pt-BR" sz="2000" spc="-1" dirty="0" smtClean="0"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Imagem 8" descr="raspberry-pi-zero-with-adapters-847141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14" y="1285860"/>
            <a:ext cx="4429156" cy="442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HARDWARE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14282" y="1456200"/>
            <a:ext cx="8715436" cy="36158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Raspberry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Pi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3 B</a:t>
            </a:r>
            <a:endParaRPr lang="pt-BR" sz="2000" b="1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SoC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Broadcom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BCM2837 64bit ARMv8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Cortex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-A53  1.2 GHz</a:t>
            </a: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GB de RAM</a:t>
            </a: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Wireless 2,4GHz  802.11n</a:t>
            </a: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Bluetooth </a:t>
            </a:r>
            <a:r>
              <a:rPr lang="pt-BR" sz="2000" b="1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Classic</a:t>
            </a:r>
            <a:r>
              <a:rPr lang="pt-BR" sz="2000" b="1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4.1 BLE</a:t>
            </a: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Slot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 cartão Micro SD</a:t>
            </a: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4 x USB HOST</a:t>
            </a:r>
          </a:p>
          <a:p>
            <a:pPr marL="342720" indent="-342360" algn="just">
              <a:lnSpc>
                <a:spcPct val="100000"/>
              </a:lnSpc>
              <a:spcAft>
                <a:spcPts val="10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RJ45 Ethernet</a:t>
            </a:r>
          </a:p>
          <a:p>
            <a:pPr marL="342720" indent="-34236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endParaRPr lang="pt-BR" sz="2000" b="1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</a:t>
            </a: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endParaRPr lang="pt-B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360" algn="just">
              <a:lnSpc>
                <a:spcPct val="100000"/>
              </a:lnSpc>
              <a:spcAft>
                <a:spcPts val="600"/>
              </a:spcAft>
              <a:buClr>
                <a:srgbClr val="000000"/>
              </a:buClr>
            </a:pPr>
            <a:r>
              <a:rPr lang="pt-B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1643042" y="5143512"/>
            <a:ext cx="7429552" cy="10001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42720" indent="-342360" algn="just">
              <a:spcAft>
                <a:spcPts val="1800"/>
              </a:spcAft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Áudio e Vídeo (conector HDMI)</a:t>
            </a:r>
          </a:p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40 x </a:t>
            </a:r>
            <a:r>
              <a:rPr lang="pt-BR" sz="2000" b="1" spc="-1" dirty="0" err="1" smtClean="0">
                <a:uFill>
                  <a:solidFill>
                    <a:srgbClr val="FFFFFF"/>
                  </a:solidFill>
                </a:uFill>
              </a:rPr>
              <a:t>GPIOs</a:t>
            </a:r>
            <a:r>
              <a:rPr lang="pt-BR" sz="2000" b="1" spc="-1" dirty="0" smtClean="0"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342720" indent="-342360" algn="just">
              <a:buClr>
                <a:srgbClr val="000000"/>
              </a:buClr>
              <a:buFont typeface="Wingdings" pitchFamily="2" charset="2"/>
              <a:buChar char="Ø"/>
            </a:pPr>
            <a:endParaRPr lang="pt-BR" sz="2000" spc="-1" dirty="0" smtClean="0">
              <a:uFill>
                <a:solidFill>
                  <a:srgbClr val="FFFFFF"/>
                </a:solidFill>
              </a:uFill>
            </a:endParaRPr>
          </a:p>
          <a:p>
            <a:pPr marL="342720" indent="-34236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Imagem 6" descr="RASP_03_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0528" y="2389502"/>
            <a:ext cx="5072066" cy="2825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TORADEX Colibri VF61 - Iris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Imagem 7" descr="Screenshot-2017-10-26 Unboxing and Setup Cables - Iris Carrier Bo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5" y="1285860"/>
            <a:ext cx="8480935" cy="3786262"/>
          </a:xfrm>
          <a:prstGeom prst="rect">
            <a:avLst/>
          </a:prstGeom>
        </p:spPr>
      </p:pic>
      <p:sp>
        <p:nvSpPr>
          <p:cNvPr id="9" name="CustomShape 2"/>
          <p:cNvSpPr/>
          <p:nvPr/>
        </p:nvSpPr>
        <p:spPr>
          <a:xfrm>
            <a:off x="3214678" y="5072074"/>
            <a:ext cx="2786082" cy="2857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1400" b="1" strike="noStrike" spc="-1" dirty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r>
              <a:rPr lang="pt-BR" sz="1400" b="1" strike="noStrike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</a:t>
            </a:r>
            <a:r>
              <a:rPr lang="pt-BR" sz="1400" b="1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developer.toradex.com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395280" y="188640"/>
            <a:ext cx="8229240" cy="98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pt-BR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TORADEX Colibri VF61 - Iris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1857356" y="5286388"/>
            <a:ext cx="2786082" cy="2857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pt-BR" sz="1400" b="1" strike="noStrike" spc="-1" dirty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</a:t>
            </a:r>
            <a:r>
              <a:rPr lang="pt-BR" sz="1400" b="1" strike="noStrike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://</a:t>
            </a:r>
            <a:r>
              <a:rPr lang="pt-BR" sz="1400" b="1" spc="-1" dirty="0" smtClean="0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developer.toradex.com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Imagem 4" descr="104030-ir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2857496"/>
            <a:ext cx="4305375" cy="3571900"/>
          </a:xfrm>
          <a:prstGeom prst="rect">
            <a:avLst/>
          </a:prstGeom>
        </p:spPr>
      </p:pic>
      <p:pic>
        <p:nvPicPr>
          <p:cNvPr id="6" name="Imagem 5" descr="104027-iris-with-imx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6" y="1428736"/>
            <a:ext cx="4572032" cy="3550739"/>
          </a:xfrm>
          <a:prstGeom prst="rect">
            <a:avLst/>
          </a:prstGeom>
        </p:spPr>
      </p:pic>
      <p:sp>
        <p:nvSpPr>
          <p:cNvPr id="7" name="Seta dobrada 6"/>
          <p:cNvSpPr/>
          <p:nvPr/>
        </p:nvSpPr>
        <p:spPr>
          <a:xfrm rot="5400000">
            <a:off x="5429256" y="1142984"/>
            <a:ext cx="928694" cy="2500330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8590</TotalTime>
  <Words>681</Words>
  <Application>LibreOffice/5.1.6.2$Linux_X86_64 LibreOffice_project/10m0$Build-2</Application>
  <PresentationFormat>Apresentação na tela (4:3)</PresentationFormat>
  <Paragraphs>137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Mariajose</dc:creator>
  <dc:description/>
  <cp:lastModifiedBy>Celso</cp:lastModifiedBy>
  <cp:revision>982</cp:revision>
  <dcterms:created xsi:type="dcterms:W3CDTF">2010-05-23T11:28:12Z</dcterms:created>
  <dcterms:modified xsi:type="dcterms:W3CDTF">2017-11-07T14:20:10Z</dcterms:modified>
  <dc:language>pt-BR</dc:language>
</cp:coreProperties>
</file>